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3"/>
  </p:notesMasterIdLst>
  <p:sldIdLst>
    <p:sldId id="256" r:id="rId2"/>
    <p:sldId id="257" r:id="rId3"/>
    <p:sldId id="305" r:id="rId4"/>
    <p:sldId id="306" r:id="rId5"/>
    <p:sldId id="307" r:id="rId6"/>
    <p:sldId id="308" r:id="rId7"/>
    <p:sldId id="309" r:id="rId8"/>
    <p:sldId id="310" r:id="rId9"/>
    <p:sldId id="312" r:id="rId10"/>
    <p:sldId id="313" r:id="rId11"/>
    <p:sldId id="314" r:id="rId12"/>
  </p:sldIdLst>
  <p:sldSz cx="9144000" cy="5143500" type="screen16x9"/>
  <p:notesSz cx="6858000" cy="9144000"/>
  <p:embeddedFontLst>
    <p:embeddedFont>
      <p:font typeface="Abel" panose="02000506030000020004" pitchFamily="2" charset="0"/>
      <p:regular r:id="rId14"/>
    </p:embeddedFont>
    <p:embeddedFont>
      <p:font typeface="Montserrat" pitchFamily="2" charset="77"/>
      <p:regular r:id="rId15"/>
      <p:bold r:id="rId16"/>
      <p:italic r:id="rId17"/>
      <p:boldItalic r:id="rId18"/>
    </p:embeddedFont>
    <p:embeddedFont>
      <p:font typeface="Roboto Condensed Light" panose="020F0302020204030204" pitchFamily="34" charset="0"/>
      <p:regular r:id="rId19"/>
      <p:italic r:id="rId20"/>
    </p:embeddedFont>
    <p:embeddedFont>
      <p:font typeface="Rubik Medium" pitchFamily="2" charset="-79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6FE881B-5889-464D-B6FA-53E8689E950D}">
  <a:tblStyle styleId="{D6FE881B-5889-464D-B6FA-53E8689E95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 snapToGrid="0" snapToObjects="1">
      <p:cViewPr varScale="1">
        <p:scale>
          <a:sx n="160" d="100"/>
          <a:sy n="160" d="100"/>
        </p:scale>
        <p:origin x="2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9a5542f15b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9a5542f15b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9a5542f15b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9a5542f15b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22496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9a5542f15b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9a5542f15b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59804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9a5542f15b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9a5542f15b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86185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9a5542f15b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9a5542f15b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32985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9a5542f15b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9a5542f15b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35526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9a5542f15b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9a5542f15b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7671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2896958" y="-2537327"/>
            <a:ext cx="13462914" cy="9678220"/>
            <a:chOff x="-2896958" y="-2537327"/>
            <a:chExt cx="13462914" cy="9678220"/>
          </a:xfrm>
        </p:grpSpPr>
        <p:sp>
          <p:nvSpPr>
            <p:cNvPr id="11" name="Google Shape;11;p2"/>
            <p:cNvSpPr/>
            <p:nvPr/>
          </p:nvSpPr>
          <p:spPr>
            <a:xfrm rot="1514338">
              <a:off x="5806126" y="-1910385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1514338">
              <a:off x="-2275832" y="2912408"/>
              <a:ext cx="3410358" cy="3676910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514338">
              <a:off x="-1152704" y="2271963"/>
              <a:ext cx="3325502" cy="4032164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514338">
              <a:off x="-1644474" y="2160965"/>
              <a:ext cx="3844152" cy="40355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430265">
              <a:off x="6184762" y="-1321502"/>
              <a:ext cx="3378707" cy="3642785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1430265">
              <a:off x="6604611" y="-1035768"/>
              <a:ext cx="3294638" cy="3994742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75476" y="1244155"/>
              <a:ext cx="4003500" cy="2662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5400000">
              <a:off x="3228495" y="568429"/>
              <a:ext cx="2687009" cy="4013952"/>
            </a:xfrm>
            <a:custGeom>
              <a:avLst/>
              <a:gdLst/>
              <a:ahLst/>
              <a:cxnLst/>
              <a:rect l="l" t="t" r="r" b="b"/>
              <a:pathLst>
                <a:path w="47852" h="71534" extrusionOk="0">
                  <a:moveTo>
                    <a:pt x="47852" y="71533"/>
                  </a:moveTo>
                  <a:lnTo>
                    <a:pt x="0" y="71533"/>
                  </a:lnTo>
                  <a:lnTo>
                    <a:pt x="0" y="0"/>
                  </a:lnTo>
                  <a:lnTo>
                    <a:pt x="47852" y="0"/>
                  </a:lnTo>
                  <a:close/>
                  <a:moveTo>
                    <a:pt x="441" y="71093"/>
                  </a:moveTo>
                  <a:lnTo>
                    <a:pt x="47411" y="71093"/>
                  </a:lnTo>
                  <a:lnTo>
                    <a:pt x="47411" y="453"/>
                  </a:lnTo>
                  <a:lnTo>
                    <a:pt x="441" y="453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2745400" y="1637150"/>
            <a:ext cx="3653400" cy="188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8500" b="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Rubik Medium"/>
              <a:buNone/>
              <a:defRPr sz="5200" b="0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2053275" y="3906550"/>
            <a:ext cx="5037600" cy="5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13"/>
          <p:cNvGrpSpPr/>
          <p:nvPr/>
        </p:nvGrpSpPr>
        <p:grpSpPr>
          <a:xfrm>
            <a:off x="-3157403" y="-2327776"/>
            <a:ext cx="14457596" cy="9492188"/>
            <a:chOff x="-3157403" y="-2327776"/>
            <a:chExt cx="14457596" cy="9492188"/>
          </a:xfrm>
        </p:grpSpPr>
        <p:sp>
          <p:nvSpPr>
            <p:cNvPr id="129" name="Google Shape;129;p13"/>
            <p:cNvSpPr/>
            <p:nvPr/>
          </p:nvSpPr>
          <p:spPr>
            <a:xfrm rot="1514360">
              <a:off x="7664166" y="-1848832"/>
              <a:ext cx="2936660" cy="308285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 rot="1514343">
              <a:off x="-2679303" y="3909620"/>
              <a:ext cx="2625055" cy="2830228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 rot="1514343">
              <a:off x="-1814818" y="3416661"/>
              <a:ext cx="2559739" cy="310367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 rot="1514343">
              <a:off x="-2193340" y="3331226"/>
              <a:ext cx="2958960" cy="310626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 rot="1430259">
              <a:off x="7953466" y="-1399018"/>
              <a:ext cx="2580939" cy="2782664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 rot="1430259">
              <a:off x="8274188" y="-1180746"/>
              <a:ext cx="2516720" cy="305151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1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4"/>
          <p:cNvSpPr/>
          <p:nvPr/>
        </p:nvSpPr>
        <p:spPr>
          <a:xfrm rot="-1514360" flipH="1">
            <a:off x="-1463407" y="-1848832"/>
            <a:ext cx="2936660" cy="3082854"/>
          </a:xfrm>
          <a:custGeom>
            <a:avLst/>
            <a:gdLst/>
            <a:ahLst/>
            <a:cxnLst/>
            <a:rect l="l" t="t" r="r" b="b"/>
            <a:pathLst>
              <a:path w="94953" h="99680" extrusionOk="0">
                <a:moveTo>
                  <a:pt x="39160" y="99680"/>
                </a:moveTo>
                <a:lnTo>
                  <a:pt x="39088" y="99549"/>
                </a:lnTo>
                <a:lnTo>
                  <a:pt x="0" y="29707"/>
                </a:lnTo>
                <a:lnTo>
                  <a:pt x="131" y="29671"/>
                </a:lnTo>
                <a:lnTo>
                  <a:pt x="94857" y="1"/>
                </a:lnTo>
                <a:lnTo>
                  <a:pt x="94952" y="41887"/>
                </a:lnTo>
                <a:lnTo>
                  <a:pt x="94929" y="41923"/>
                </a:lnTo>
                <a:close/>
                <a:moveTo>
                  <a:pt x="322" y="29838"/>
                </a:moveTo>
                <a:lnTo>
                  <a:pt x="39207" y="99311"/>
                </a:lnTo>
                <a:lnTo>
                  <a:pt x="94738" y="41792"/>
                </a:lnTo>
                <a:lnTo>
                  <a:pt x="94631" y="299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5000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" name="Google Shape;137;p14"/>
          <p:cNvGrpSpPr/>
          <p:nvPr/>
        </p:nvGrpSpPr>
        <p:grpSpPr>
          <a:xfrm>
            <a:off x="6905483" y="3227563"/>
            <a:ext cx="4423513" cy="4265955"/>
            <a:chOff x="6905483" y="3227563"/>
            <a:chExt cx="4423513" cy="4265955"/>
          </a:xfrm>
        </p:grpSpPr>
        <p:sp>
          <p:nvSpPr>
            <p:cNvPr id="138" name="Google Shape;138;p14"/>
            <p:cNvSpPr/>
            <p:nvPr/>
          </p:nvSpPr>
          <p:spPr>
            <a:xfrm rot="6914343">
              <a:off x="7432635" y="4287777"/>
              <a:ext cx="2625055" cy="2830228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 rot="6914343">
              <a:off x="7929276" y="3855129"/>
              <a:ext cx="2559739" cy="310367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4"/>
            <p:cNvSpPr/>
            <p:nvPr/>
          </p:nvSpPr>
          <p:spPr>
            <a:xfrm rot="6914343">
              <a:off x="7813807" y="3674924"/>
              <a:ext cx="2958960" cy="310626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14"/>
          <p:cNvSpPr/>
          <p:nvPr/>
        </p:nvSpPr>
        <p:spPr>
          <a:xfrm rot="-1430259" flipH="1">
            <a:off x="-1396986" y="-1399018"/>
            <a:ext cx="2580939" cy="2782664"/>
          </a:xfrm>
          <a:custGeom>
            <a:avLst/>
            <a:gdLst/>
            <a:ahLst/>
            <a:cxnLst/>
            <a:rect l="l" t="t" r="r" b="b"/>
            <a:pathLst>
              <a:path w="84238" h="90822" extrusionOk="0">
                <a:moveTo>
                  <a:pt x="15348" y="90821"/>
                </a:moveTo>
                <a:lnTo>
                  <a:pt x="15312" y="90726"/>
                </a:lnTo>
                <a:lnTo>
                  <a:pt x="1" y="51566"/>
                </a:lnTo>
                <a:lnTo>
                  <a:pt x="45197" y="8501"/>
                </a:lnTo>
                <a:lnTo>
                  <a:pt x="45221" y="8501"/>
                </a:lnTo>
                <a:lnTo>
                  <a:pt x="76868" y="0"/>
                </a:lnTo>
                <a:lnTo>
                  <a:pt x="84238" y="19110"/>
                </a:lnTo>
                <a:lnTo>
                  <a:pt x="84238" y="19146"/>
                </a:lnTo>
                <a:lnTo>
                  <a:pt x="74486" y="79701"/>
                </a:lnTo>
                <a:lnTo>
                  <a:pt x="74403" y="79713"/>
                </a:lnTo>
                <a:close/>
                <a:moveTo>
                  <a:pt x="275" y="51626"/>
                </a:moveTo>
                <a:lnTo>
                  <a:pt x="15491" y="90559"/>
                </a:lnTo>
                <a:lnTo>
                  <a:pt x="74284" y="79510"/>
                </a:lnTo>
                <a:lnTo>
                  <a:pt x="84011" y="19134"/>
                </a:lnTo>
                <a:lnTo>
                  <a:pt x="76737" y="262"/>
                </a:lnTo>
                <a:lnTo>
                  <a:pt x="45304" y="8704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5000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4"/>
          <p:cNvSpPr/>
          <p:nvPr/>
        </p:nvSpPr>
        <p:spPr>
          <a:xfrm rot="-1430259" flipH="1">
            <a:off x="-1653489" y="-1180746"/>
            <a:ext cx="2516720" cy="3051518"/>
          </a:xfrm>
          <a:custGeom>
            <a:avLst/>
            <a:gdLst/>
            <a:ahLst/>
            <a:cxnLst/>
            <a:rect l="l" t="t" r="r" b="b"/>
            <a:pathLst>
              <a:path w="82142" h="99597" extrusionOk="0">
                <a:moveTo>
                  <a:pt x="26433" y="99596"/>
                </a:moveTo>
                <a:lnTo>
                  <a:pt x="26361" y="99549"/>
                </a:lnTo>
                <a:lnTo>
                  <a:pt x="1" y="83523"/>
                </a:lnTo>
                <a:lnTo>
                  <a:pt x="36" y="83439"/>
                </a:lnTo>
                <a:lnTo>
                  <a:pt x="29897" y="1286"/>
                </a:lnTo>
                <a:lnTo>
                  <a:pt x="29969" y="1286"/>
                </a:lnTo>
                <a:lnTo>
                  <a:pt x="82142" y="1"/>
                </a:lnTo>
                <a:lnTo>
                  <a:pt x="82094" y="144"/>
                </a:lnTo>
                <a:lnTo>
                  <a:pt x="59199" y="72462"/>
                </a:lnTo>
                <a:lnTo>
                  <a:pt x="59175" y="72474"/>
                </a:lnTo>
                <a:close/>
                <a:moveTo>
                  <a:pt x="274" y="83428"/>
                </a:moveTo>
                <a:lnTo>
                  <a:pt x="26421" y="99322"/>
                </a:lnTo>
                <a:lnTo>
                  <a:pt x="59008" y="72331"/>
                </a:lnTo>
                <a:lnTo>
                  <a:pt x="81832" y="227"/>
                </a:lnTo>
                <a:lnTo>
                  <a:pt x="30040" y="1501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50000">
                <a:schemeClr val="accent4"/>
              </a:gs>
              <a:gs pos="100000">
                <a:schemeClr val="accent5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ong text">
  <p:cSld name="CUSTOM_3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21"/>
          <p:cNvGrpSpPr/>
          <p:nvPr/>
        </p:nvGrpSpPr>
        <p:grpSpPr>
          <a:xfrm>
            <a:off x="-2134953" y="-2232526"/>
            <a:ext cx="13005666" cy="9144743"/>
            <a:chOff x="-2134953" y="-2232526"/>
            <a:chExt cx="13005666" cy="9144743"/>
          </a:xfrm>
        </p:grpSpPr>
        <p:sp>
          <p:nvSpPr>
            <p:cNvPr id="239" name="Google Shape;239;p21"/>
            <p:cNvSpPr/>
            <p:nvPr/>
          </p:nvSpPr>
          <p:spPr>
            <a:xfrm rot="1514180">
              <a:off x="7764459" y="-1823388"/>
              <a:ext cx="2508827" cy="2633723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1"/>
            <p:cNvSpPr/>
            <p:nvPr/>
          </p:nvSpPr>
          <p:spPr>
            <a:xfrm rot="1514383">
              <a:off x="-1786388" y="4539304"/>
              <a:ext cx="1913798" cy="2063379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1"/>
            <p:cNvSpPr/>
            <p:nvPr/>
          </p:nvSpPr>
          <p:spPr>
            <a:xfrm rot="1514383">
              <a:off x="-1156102" y="4179892"/>
              <a:ext cx="1866179" cy="2262738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1"/>
            <p:cNvSpPr/>
            <p:nvPr/>
          </p:nvSpPr>
          <p:spPr>
            <a:xfrm rot="1514383">
              <a:off x="-1432077" y="4117600"/>
              <a:ext cx="2157231" cy="2264624"/>
            </a:xfrm>
            <a:custGeom>
              <a:avLst/>
              <a:gdLst/>
              <a:ahLst/>
              <a:cxnLst/>
              <a:rect l="l" t="t" r="r" b="b"/>
              <a:pathLst>
                <a:path w="94953" h="99680" extrusionOk="0">
                  <a:moveTo>
                    <a:pt x="39160" y="99680"/>
                  </a:moveTo>
                  <a:lnTo>
                    <a:pt x="39088" y="99549"/>
                  </a:lnTo>
                  <a:lnTo>
                    <a:pt x="0" y="29707"/>
                  </a:lnTo>
                  <a:lnTo>
                    <a:pt x="131" y="29671"/>
                  </a:lnTo>
                  <a:lnTo>
                    <a:pt x="94857" y="1"/>
                  </a:lnTo>
                  <a:lnTo>
                    <a:pt x="94952" y="41887"/>
                  </a:lnTo>
                  <a:lnTo>
                    <a:pt x="94929" y="41923"/>
                  </a:lnTo>
                  <a:close/>
                  <a:moveTo>
                    <a:pt x="322" y="29838"/>
                  </a:moveTo>
                  <a:lnTo>
                    <a:pt x="39207" y="99311"/>
                  </a:lnTo>
                  <a:lnTo>
                    <a:pt x="94738" y="41792"/>
                  </a:lnTo>
                  <a:lnTo>
                    <a:pt x="94631" y="299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1"/>
            <p:cNvSpPr/>
            <p:nvPr/>
          </p:nvSpPr>
          <p:spPr>
            <a:xfrm rot="1430415">
              <a:off x="8011433" y="-1439033"/>
              <a:ext cx="2205009" cy="2377351"/>
            </a:xfrm>
            <a:custGeom>
              <a:avLst/>
              <a:gdLst/>
              <a:ahLst/>
              <a:cxnLst/>
              <a:rect l="l" t="t" r="r" b="b"/>
              <a:pathLst>
                <a:path w="84238" h="90822" extrusionOk="0">
                  <a:moveTo>
                    <a:pt x="15348" y="90821"/>
                  </a:moveTo>
                  <a:lnTo>
                    <a:pt x="15312" y="90726"/>
                  </a:lnTo>
                  <a:lnTo>
                    <a:pt x="1" y="51566"/>
                  </a:lnTo>
                  <a:lnTo>
                    <a:pt x="45197" y="8501"/>
                  </a:lnTo>
                  <a:lnTo>
                    <a:pt x="45221" y="8501"/>
                  </a:lnTo>
                  <a:lnTo>
                    <a:pt x="76868" y="0"/>
                  </a:lnTo>
                  <a:lnTo>
                    <a:pt x="84238" y="19110"/>
                  </a:lnTo>
                  <a:lnTo>
                    <a:pt x="84238" y="19146"/>
                  </a:lnTo>
                  <a:lnTo>
                    <a:pt x="74486" y="79701"/>
                  </a:lnTo>
                  <a:lnTo>
                    <a:pt x="74403" y="79713"/>
                  </a:lnTo>
                  <a:close/>
                  <a:moveTo>
                    <a:pt x="275" y="51626"/>
                  </a:moveTo>
                  <a:lnTo>
                    <a:pt x="15491" y="90559"/>
                  </a:lnTo>
                  <a:lnTo>
                    <a:pt x="74284" y="79510"/>
                  </a:lnTo>
                  <a:lnTo>
                    <a:pt x="84011" y="19134"/>
                  </a:lnTo>
                  <a:lnTo>
                    <a:pt x="76737" y="262"/>
                  </a:lnTo>
                  <a:lnTo>
                    <a:pt x="45304" y="8704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1"/>
            <p:cNvSpPr/>
            <p:nvPr/>
          </p:nvSpPr>
          <p:spPr>
            <a:xfrm rot="1430415">
              <a:off x="8285431" y="-1252560"/>
              <a:ext cx="2150144" cy="2607045"/>
            </a:xfrm>
            <a:custGeom>
              <a:avLst/>
              <a:gdLst/>
              <a:ahLst/>
              <a:cxnLst/>
              <a:rect l="l" t="t" r="r" b="b"/>
              <a:pathLst>
                <a:path w="82142" h="99597" extrusionOk="0">
                  <a:moveTo>
                    <a:pt x="26433" y="99596"/>
                  </a:moveTo>
                  <a:lnTo>
                    <a:pt x="26361" y="99549"/>
                  </a:lnTo>
                  <a:lnTo>
                    <a:pt x="1" y="83523"/>
                  </a:lnTo>
                  <a:lnTo>
                    <a:pt x="36" y="83439"/>
                  </a:lnTo>
                  <a:lnTo>
                    <a:pt x="29897" y="1286"/>
                  </a:lnTo>
                  <a:lnTo>
                    <a:pt x="29969" y="1286"/>
                  </a:lnTo>
                  <a:lnTo>
                    <a:pt x="82142" y="1"/>
                  </a:lnTo>
                  <a:lnTo>
                    <a:pt x="82094" y="144"/>
                  </a:lnTo>
                  <a:lnTo>
                    <a:pt x="59199" y="72462"/>
                  </a:lnTo>
                  <a:lnTo>
                    <a:pt x="59175" y="72474"/>
                  </a:lnTo>
                  <a:close/>
                  <a:moveTo>
                    <a:pt x="274" y="83428"/>
                  </a:moveTo>
                  <a:lnTo>
                    <a:pt x="26421" y="99322"/>
                  </a:lnTo>
                  <a:lnTo>
                    <a:pt x="59008" y="72331"/>
                  </a:lnTo>
                  <a:lnTo>
                    <a:pt x="81832" y="227"/>
                  </a:lnTo>
                  <a:lnTo>
                    <a:pt x="30040" y="150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5000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5" name="Google Shape;245;p21"/>
          <p:cNvSpPr txBox="1">
            <a:spLocks noGrp="1"/>
          </p:cNvSpPr>
          <p:nvPr>
            <p:ph type="subTitle" idx="1"/>
          </p:nvPr>
        </p:nvSpPr>
        <p:spPr>
          <a:xfrm>
            <a:off x="625650" y="1048041"/>
            <a:ext cx="7689900" cy="3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46" name="Google Shape;246;p21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28400" y="445025"/>
            <a:ext cx="7487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300"/>
              <a:buFont typeface="Abel"/>
              <a:buNone/>
              <a:defRPr sz="3300">
                <a:solidFill>
                  <a:schemeClr val="accent5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28400" y="1808575"/>
            <a:ext cx="7487100" cy="27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●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○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■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●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○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■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●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○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ontserrat"/>
              <a:buChar char="■"/>
              <a:defRPr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59" r:id="rId3"/>
    <p:sldLayoutId id="2147483660" r:id="rId4"/>
    <p:sldLayoutId id="2147483667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9"/>
          <p:cNvSpPr txBox="1">
            <a:spLocks noGrp="1"/>
          </p:cNvSpPr>
          <p:nvPr>
            <p:ph type="ctrTitle"/>
          </p:nvPr>
        </p:nvSpPr>
        <p:spPr>
          <a:xfrm>
            <a:off x="2745400" y="1637150"/>
            <a:ext cx="3653400" cy="188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CA" sz="4400" b="1" dirty="0"/>
              <a:t>Construction of an Airport</a:t>
            </a:r>
            <a:br>
              <a:rPr lang="en-CA" sz="4400" b="1" dirty="0"/>
            </a:br>
            <a:r>
              <a:rPr lang="en-CA" sz="2400" b="1" dirty="0"/>
              <a:t>on a Private Island </a:t>
            </a:r>
            <a:endParaRPr sz="2400" dirty="0"/>
          </a:p>
        </p:txBody>
      </p:sp>
      <p:sp>
        <p:nvSpPr>
          <p:cNvPr id="329" name="Google Shape;329;p29"/>
          <p:cNvSpPr txBox="1">
            <a:spLocks noGrp="1"/>
          </p:cNvSpPr>
          <p:nvPr>
            <p:ph type="subTitle" idx="1"/>
          </p:nvPr>
        </p:nvSpPr>
        <p:spPr>
          <a:xfrm>
            <a:off x="6327649" y="4272310"/>
            <a:ext cx="2944367" cy="5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Jeevesh Awal	40169864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/>
              <a:t>Lakshay</a:t>
            </a:r>
            <a:r>
              <a:rPr lang="en" sz="1200" dirty="0"/>
              <a:t> </a:t>
            </a:r>
            <a:r>
              <a:rPr lang="en" sz="1200" dirty="0" err="1"/>
              <a:t>Bareja</a:t>
            </a:r>
            <a:r>
              <a:rPr lang="en" sz="1200" dirty="0"/>
              <a:t>	40156832</a:t>
            </a:r>
          </a:p>
          <a:p>
            <a:pPr marL="0" lvl="0" indent="0" algn="l"/>
            <a:r>
              <a:rPr lang="en" sz="1200" dirty="0"/>
              <a:t>Darshan Mina	</a:t>
            </a:r>
            <a:r>
              <a:rPr lang="en-CA" sz="1200" dirty="0"/>
              <a:t>40138514 </a:t>
            </a:r>
            <a:r>
              <a:rPr lang="en" sz="1200" dirty="0"/>
              <a:t>	</a:t>
            </a:r>
          </a:p>
          <a:p>
            <a:pPr marL="0" lvl="0" indent="0" algn="l"/>
            <a:r>
              <a:rPr lang="en" sz="1200" dirty="0" err="1"/>
              <a:t>Devanshi</a:t>
            </a:r>
            <a:r>
              <a:rPr lang="en" sz="1200" dirty="0"/>
              <a:t> </a:t>
            </a:r>
            <a:r>
              <a:rPr lang="en" sz="1200" dirty="0" err="1"/>
              <a:t>Rajpara</a:t>
            </a:r>
            <a:r>
              <a:rPr lang="en" sz="1200" dirty="0"/>
              <a:t>	</a:t>
            </a:r>
            <a:r>
              <a:rPr lang="en-CA" sz="1200" dirty="0"/>
              <a:t> 40164374</a:t>
            </a:r>
            <a:endParaRPr lang="en" sz="1200" dirty="0"/>
          </a:p>
          <a:p>
            <a:pPr marL="0" lvl="0" indent="0" algn="l"/>
            <a:r>
              <a:rPr lang="en" sz="1200" dirty="0"/>
              <a:t>Rida </a:t>
            </a:r>
            <a:r>
              <a:rPr lang="en" sz="1200" dirty="0" err="1"/>
              <a:t>Rais</a:t>
            </a:r>
            <a:r>
              <a:rPr lang="en" sz="1200" dirty="0"/>
              <a:t>		</a:t>
            </a:r>
            <a:r>
              <a:rPr lang="en-CA" sz="1200" dirty="0"/>
              <a:t> 40161813</a:t>
            </a:r>
            <a:endParaRPr lang="en" sz="1200" dirty="0"/>
          </a:p>
          <a:p>
            <a:pPr marL="0" lvl="0" indent="0" algn="l"/>
            <a:r>
              <a:rPr lang="en" sz="1200" dirty="0" err="1"/>
              <a:t>Nithish</a:t>
            </a:r>
            <a:r>
              <a:rPr lang="en" sz="1200" dirty="0"/>
              <a:t> Reddy	</a:t>
            </a:r>
            <a:r>
              <a:rPr lang="en-CA" sz="1200" dirty="0"/>
              <a:t> 40164619</a:t>
            </a:r>
            <a:endParaRPr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3324FC-7BFC-4D4D-8870-0985CD3726B9}"/>
              </a:ext>
            </a:extLst>
          </p:cNvPr>
          <p:cNvSpPr txBox="1"/>
          <p:nvPr/>
        </p:nvSpPr>
        <p:spPr>
          <a:xfrm>
            <a:off x="3893058" y="822959"/>
            <a:ext cx="1357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sz="1800" b="1" dirty="0">
                <a:solidFill>
                  <a:schemeClr val="accent5"/>
                </a:solidFill>
              </a:rPr>
              <a:t>INSE 6230</a:t>
            </a:r>
            <a:endParaRPr lang="en-US" sz="1800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3931FA7-4B45-B444-A576-EB5607513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Quality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E3053F0-2FBE-2C40-8468-057B4CDD5E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3425956"/>
              </p:ext>
            </p:extLst>
          </p:nvPr>
        </p:nvGraphicFramePr>
        <p:xfrm>
          <a:off x="968734" y="1273813"/>
          <a:ext cx="7206532" cy="3713223"/>
        </p:xfrm>
        <a:graphic>
          <a:graphicData uri="http://schemas.openxmlformats.org/drawingml/2006/table">
            <a:tbl>
              <a:tblPr firstRow="1" bandRow="1">
                <a:tableStyleId>{D6FE881B-5889-464D-B6FA-53E8689E950D}</a:tableStyleId>
              </a:tblPr>
              <a:tblGrid>
                <a:gridCol w="3603266">
                  <a:extLst>
                    <a:ext uri="{9D8B030D-6E8A-4147-A177-3AD203B41FA5}">
                      <a16:colId xmlns:a16="http://schemas.microsoft.com/office/drawing/2014/main" val="895134134"/>
                    </a:ext>
                  </a:extLst>
                </a:gridCol>
                <a:gridCol w="3603266">
                  <a:extLst>
                    <a:ext uri="{9D8B030D-6E8A-4147-A177-3AD203B41FA5}">
                      <a16:colId xmlns:a16="http://schemas.microsoft.com/office/drawing/2014/main" val="3122005028"/>
                    </a:ext>
                  </a:extLst>
                </a:gridCol>
              </a:tblGrid>
              <a:tr h="475741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Tools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444206"/>
                  </a:ext>
                </a:extLst>
              </a:tr>
              <a:tr h="47574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</a:rPr>
                        <a:t>Project Budget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</a:rPr>
                        <a:t>There is no cost overrun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849681"/>
                  </a:ext>
                </a:extLst>
              </a:tr>
              <a:tr h="47574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</a:rPr>
                        <a:t>Duration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</a:rPr>
                        <a:t>Completed within the time span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3641662"/>
                  </a:ext>
                </a:extLst>
              </a:tr>
              <a:tr h="47574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</a:rPr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</a:rPr>
                        <a:t>With some additional change we were able to get the desired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032362"/>
                  </a:ext>
                </a:extLst>
              </a:tr>
              <a:tr h="47574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</a:rPr>
                        <a:t>Monitoring and Controlling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</a:rPr>
                        <a:t>The changes made after monitoring helped a lot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9019742"/>
                  </a:ext>
                </a:extLst>
              </a:tr>
              <a:tr h="47574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</a:rPr>
                        <a:t>Deliverables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</a:rPr>
                        <a:t>Were delivered as per time &amp; written instructions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542561"/>
                  </a:ext>
                </a:extLst>
              </a:tr>
              <a:tr h="475741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</a:rPr>
                        <a:t>Acceptance / Closing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</a:rPr>
                        <a:t>After the acceptance from stakeholders we closed the project but maintenance is still an undergoing process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893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2058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5CF2F5-F9A5-B943-91C4-A7D3E4F59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6950" y="2356050"/>
            <a:ext cx="5150100" cy="431400"/>
          </a:xfrm>
        </p:spPr>
        <p:txBody>
          <a:bodyPr/>
          <a:lstStyle/>
          <a:p>
            <a:r>
              <a:rPr lang="en-US" sz="6000" dirty="0"/>
              <a:t>MS PROJECT Live Demo</a:t>
            </a:r>
          </a:p>
        </p:txBody>
      </p:sp>
    </p:spTree>
    <p:extLst>
      <p:ext uri="{BB962C8B-B14F-4D97-AF65-F5344CB8AC3E}">
        <p14:creationId xmlns:p14="http://schemas.microsoft.com/office/powerpoint/2010/main" val="2619550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0"/>
          <p:cNvSpPr txBox="1">
            <a:spLocks noGrp="1"/>
          </p:cNvSpPr>
          <p:nvPr>
            <p:ph type="subTitle" idx="1"/>
          </p:nvPr>
        </p:nvSpPr>
        <p:spPr>
          <a:xfrm>
            <a:off x="625650" y="1022337"/>
            <a:ext cx="7689900" cy="3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ctr">
              <a:buNone/>
            </a:pPr>
            <a:r>
              <a:rPr lang="en-CA" dirty="0"/>
              <a:t>We took into account few possible projects and compare and contrasted them to find out which will be the most rewarding project.</a:t>
            </a:r>
            <a:br>
              <a:rPr lang="en-CA" dirty="0"/>
            </a:br>
            <a:endParaRPr dirty="0"/>
          </a:p>
        </p:txBody>
      </p:sp>
      <p:sp>
        <p:nvSpPr>
          <p:cNvPr id="335" name="Google Shape;335;p30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CA" dirty="0"/>
              <a:t>Why we Chose this Project?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71F558A-EBFF-EF41-ABF3-0C3CA87E8A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0183" y="1532603"/>
            <a:ext cx="5263634" cy="3506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0"/>
          <p:cNvSpPr txBox="1">
            <a:spLocks noGrp="1"/>
          </p:cNvSpPr>
          <p:nvPr>
            <p:ph type="subTitle" idx="1"/>
          </p:nvPr>
        </p:nvSpPr>
        <p:spPr>
          <a:xfrm>
            <a:off x="625650" y="1022337"/>
            <a:ext cx="7689900" cy="3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ctr">
              <a:buNone/>
            </a:pPr>
            <a:r>
              <a:rPr lang="en-CA" dirty="0"/>
              <a:t>We estimate the revenues and the costs that our project will be generating and calculated the NPV, ROI and Payback period. </a:t>
            </a:r>
          </a:p>
        </p:txBody>
      </p:sp>
      <p:sp>
        <p:nvSpPr>
          <p:cNvPr id="335" name="Google Shape;335;p30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CA" dirty="0"/>
              <a:t>Pre-Initiation Phase</a:t>
            </a:r>
            <a:endParaRPr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5EFF91C-52AF-2D45-BAB2-DFC1AAE751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8305" y="1533490"/>
            <a:ext cx="5267389" cy="3509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4179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0"/>
          <p:cNvSpPr txBox="1">
            <a:spLocks noGrp="1"/>
          </p:cNvSpPr>
          <p:nvPr>
            <p:ph type="subTitle" idx="1"/>
          </p:nvPr>
        </p:nvSpPr>
        <p:spPr>
          <a:xfrm>
            <a:off x="625650" y="1022337"/>
            <a:ext cx="7689900" cy="3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ctr">
              <a:buNone/>
            </a:pPr>
            <a:r>
              <a:rPr lang="en-CA" dirty="0"/>
              <a:t>These are the major activities that will take place during the project phases.</a:t>
            </a:r>
          </a:p>
        </p:txBody>
      </p:sp>
      <p:sp>
        <p:nvSpPr>
          <p:cNvPr id="335" name="Google Shape;335;p30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CA" dirty="0"/>
              <a:t>Major Activities</a:t>
            </a:r>
            <a:endParaRPr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AFE96C6-A32E-8940-A4F7-8E04514F59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1711" y="1426464"/>
            <a:ext cx="5400578" cy="3598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4867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0"/>
          <p:cNvSpPr txBox="1">
            <a:spLocks noGrp="1"/>
          </p:cNvSpPr>
          <p:nvPr>
            <p:ph type="subTitle" idx="1"/>
          </p:nvPr>
        </p:nvSpPr>
        <p:spPr>
          <a:xfrm>
            <a:off x="625650" y="1022337"/>
            <a:ext cx="7689900" cy="3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ctr">
              <a:buNone/>
            </a:pPr>
            <a:r>
              <a:rPr lang="en-CA" dirty="0"/>
              <a:t>These are the major activities that will take place during the project phases.</a:t>
            </a:r>
          </a:p>
        </p:txBody>
      </p:sp>
      <p:sp>
        <p:nvSpPr>
          <p:cNvPr id="335" name="Google Shape;335;p30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CA" dirty="0"/>
              <a:t>Estimated Time</a:t>
            </a:r>
            <a:endParaRPr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7A34C60-C8DD-E34C-A95D-4BA6A4EA6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4849" y="1435608"/>
            <a:ext cx="5414302" cy="3607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153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0"/>
          <p:cNvSpPr txBox="1">
            <a:spLocks noGrp="1"/>
          </p:cNvSpPr>
          <p:nvPr>
            <p:ph type="subTitle" idx="1"/>
          </p:nvPr>
        </p:nvSpPr>
        <p:spPr>
          <a:xfrm>
            <a:off x="625650" y="1022337"/>
            <a:ext cx="7689900" cy="3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CA" dirty="0"/>
              <a:t>Critical path </a:t>
            </a:r>
            <a:r>
              <a:rPr lang="en-CA" dirty="0">
                <a:solidFill>
                  <a:srgbClr val="FF0000"/>
                </a:solidFill>
              </a:rPr>
              <a:t>RED</a:t>
            </a:r>
            <a:br>
              <a:rPr lang="en-CA" dirty="0"/>
            </a:br>
            <a:endParaRPr lang="en-CA" dirty="0"/>
          </a:p>
        </p:txBody>
      </p:sp>
      <p:sp>
        <p:nvSpPr>
          <p:cNvPr id="335" name="Google Shape;335;p30"/>
          <p:cNvSpPr txBox="1">
            <a:spLocks noGrp="1"/>
          </p:cNvSpPr>
          <p:nvPr>
            <p:ph type="title"/>
          </p:nvPr>
        </p:nvSpPr>
        <p:spPr>
          <a:xfrm>
            <a:off x="1652258" y="590937"/>
            <a:ext cx="5839483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CA" b="1" dirty="0"/>
              <a:t>Network Diagram for the major activities</a:t>
            </a:r>
            <a:endParaRPr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AA9057C4-27CB-AB40-BD02-C9ADF5F4B0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0109" y="1314329"/>
            <a:ext cx="5623781" cy="3746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8758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0"/>
          <p:cNvSpPr txBox="1">
            <a:spLocks noGrp="1"/>
          </p:cNvSpPr>
          <p:nvPr>
            <p:ph type="subTitle" idx="1"/>
          </p:nvPr>
        </p:nvSpPr>
        <p:spPr>
          <a:xfrm>
            <a:off x="1826978" y="1720025"/>
            <a:ext cx="5720476" cy="26754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ctr">
              <a:buNone/>
            </a:pPr>
            <a:endParaRPr lang="en-CA" dirty="0"/>
          </a:p>
        </p:txBody>
      </p:sp>
      <p:sp>
        <p:nvSpPr>
          <p:cNvPr id="335" name="Google Shape;335;p30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CA" b="1" dirty="0"/>
              <a:t>COST Estimations </a:t>
            </a:r>
            <a:endParaRPr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2933629A-3E58-1241-8BBA-C860B3F3C7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3969" y="1088136"/>
            <a:ext cx="5853485" cy="3899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8101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0"/>
          <p:cNvSpPr txBox="1">
            <a:spLocks noGrp="1"/>
          </p:cNvSpPr>
          <p:nvPr>
            <p:ph type="subTitle" idx="1"/>
          </p:nvPr>
        </p:nvSpPr>
        <p:spPr>
          <a:xfrm>
            <a:off x="1905415" y="1852823"/>
            <a:ext cx="5292384" cy="25060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ctr">
              <a:buNone/>
            </a:pPr>
            <a:endParaRPr lang="en-CA" dirty="0"/>
          </a:p>
        </p:txBody>
      </p:sp>
      <p:sp>
        <p:nvSpPr>
          <p:cNvPr id="335" name="Google Shape;335;p30"/>
          <p:cNvSpPr txBox="1">
            <a:spLocks noGrp="1"/>
          </p:cNvSpPr>
          <p:nvPr>
            <p:ph type="title"/>
          </p:nvPr>
        </p:nvSpPr>
        <p:spPr>
          <a:xfrm>
            <a:off x="1996975" y="539500"/>
            <a:ext cx="5150100" cy="4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CA" b="1" dirty="0"/>
              <a:t>Evaluation of the project (Earned Value Management)</a:t>
            </a:r>
            <a:endParaRPr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EF6B3AEC-73D8-D848-BD53-B968FE06D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0537" y="1298448"/>
            <a:ext cx="5482925" cy="3653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3010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1C9A65-9FE9-9B4C-9AA1-8A1B3E3C2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9508" y="1106811"/>
            <a:ext cx="5664983" cy="377429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4C1510A-37A8-BD4C-8C48-B7DB1E049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Breakdown Structure</a:t>
            </a:r>
          </a:p>
        </p:txBody>
      </p:sp>
    </p:spTree>
    <p:extLst>
      <p:ext uri="{BB962C8B-B14F-4D97-AF65-F5344CB8AC3E}">
        <p14:creationId xmlns:p14="http://schemas.microsoft.com/office/powerpoint/2010/main" val="1054382294"/>
      </p:ext>
    </p:extLst>
  </p:cSld>
  <p:clrMapOvr>
    <a:masterClrMapping/>
  </p:clrMapOvr>
</p:sld>
</file>

<file path=ppt/theme/theme1.xml><?xml version="1.0" encoding="utf-8"?>
<a:theme xmlns:a="http://schemas.openxmlformats.org/drawingml/2006/main" name="Custal Project Proposa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292C35"/>
      </a:accent1>
      <a:accent2>
        <a:srgbClr val="475972"/>
      </a:accent2>
      <a:accent3>
        <a:srgbClr val="E9E2C9"/>
      </a:accent3>
      <a:accent4>
        <a:srgbClr val="FFDD6B"/>
      </a:accent4>
      <a:accent5>
        <a:srgbClr val="DCAE52"/>
      </a:accent5>
      <a:accent6>
        <a:srgbClr val="AF7132"/>
      </a:accent6>
      <a:hlink>
        <a:srgbClr val="DCAE5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223</Words>
  <Application>Microsoft Macintosh PowerPoint</Application>
  <PresentationFormat>On-screen Show (16:9)</PresentationFormat>
  <Paragraphs>37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Livvic</vt:lpstr>
      <vt:lpstr>Abel</vt:lpstr>
      <vt:lpstr>Montserrat</vt:lpstr>
      <vt:lpstr>Rubik Medium</vt:lpstr>
      <vt:lpstr>Roboto Condensed Light</vt:lpstr>
      <vt:lpstr>Custal Project Proposal by Slidesgo</vt:lpstr>
      <vt:lpstr>Construction of an Airport on a Private Island </vt:lpstr>
      <vt:lpstr>Why we Chose this Project?</vt:lpstr>
      <vt:lpstr>Pre-Initiation Phase</vt:lpstr>
      <vt:lpstr>Major Activities</vt:lpstr>
      <vt:lpstr>Estimated Time</vt:lpstr>
      <vt:lpstr>Network Diagram for the major activities</vt:lpstr>
      <vt:lpstr>COST Estimations </vt:lpstr>
      <vt:lpstr>Evaluation of the project (Earned Value Management)</vt:lpstr>
      <vt:lpstr>Risk Breakdown Structure</vt:lpstr>
      <vt:lpstr>Quality</vt:lpstr>
      <vt:lpstr>MS PROJECT Live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Construction of an Airport on a Private Island </dc:title>
  <cp:lastModifiedBy>Jeevesh Awal</cp:lastModifiedBy>
  <cp:revision>4</cp:revision>
  <dcterms:modified xsi:type="dcterms:W3CDTF">2021-11-25T04:19:28Z</dcterms:modified>
</cp:coreProperties>
</file>